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64" r:id="rId13"/>
    <p:sldId id="266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CA4-438A-8527-A772CDCA8FD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CA4-438A-8527-A772CDCA8FDC}"/>
              </c:ext>
            </c:extLst>
          </c:dPt>
          <c:dLbls>
            <c:dLbl>
              <c:idx val="0"/>
              <c:layout>
                <c:manualLayout>
                  <c:x val="-0.17881295498440053"/>
                  <c:y val="-7.386715269214543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{skinny} jeans solid" pitchFamily="2" charset="0"/>
                      </a:rPr>
                      <a:t>Federal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74213836477986"/>
                      <c:h val="0.166622219403914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A4-438A-8527-A772CDCA8FDC}"/>
                </c:ext>
              </c:extLst>
            </c:dLbl>
            <c:dLbl>
              <c:idx val="1"/>
              <c:layout>
                <c:manualLayout>
                  <c:x val="0.20782251275194374"/>
                  <c:y val="-7.3867152692145294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AR CENA" panose="02000000000000000000" pitchFamily="2" charset="0"/>
                      </a:defRPr>
                    </a:pPr>
                    <a:fld id="{F9B5B96F-49AC-43B2-B9D4-82A2E03FEA49}" type="CATEGORYNAME">
                      <a:rPr lang="en-US">
                        <a:latin typeface="{skinny} jeans solid" pitchFamily="2" charset="0"/>
                      </a:rPr>
                      <a:pPr>
                        <a:defRPr>
                          <a:latin typeface="AR CENA" panose="02000000000000000000" pitchFamily="2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A4-438A-8527-A772CDCA8F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Federal</c:v>
                </c:pt>
                <c:pt idx="1">
                  <c:v>State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A4-438A-8527-A772CDCA8FD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79"/>
              </a:solidFill>
            </c:spPr>
            <c:extLst>
              <c:ext xmlns:c16="http://schemas.microsoft.com/office/drawing/2014/chart" uri="{C3380CC4-5D6E-409C-BE32-E72D297353CC}">
                <c16:uniqueId val="{00000001-5CFE-4E46-8B93-EEF193E7C501}"/>
              </c:ext>
            </c:extLst>
          </c:dPt>
          <c:dPt>
            <c:idx val="1"/>
            <c:bubble3D val="0"/>
            <c:spPr>
              <a:solidFill>
                <a:srgbClr val="FF8FDA"/>
              </a:solidFill>
            </c:spPr>
            <c:extLst>
              <c:ext xmlns:c16="http://schemas.microsoft.com/office/drawing/2014/chart" uri="{C3380CC4-5D6E-409C-BE32-E72D297353CC}">
                <c16:uniqueId val="{00000003-5CFE-4E46-8B93-EEF193E7C501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CFE-4E46-8B93-EEF193E7C501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CFE-4E46-8B93-EEF193E7C501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5CFE-4E46-8B93-EEF193E7C501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5CFE-4E46-8B93-EEF193E7C501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5CFE-4E46-8B93-EEF193E7C501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5CFE-4E46-8B93-EEF193E7C501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Person</c:v>
                </c:pt>
                <c:pt idx="1">
                  <c:v>Person</c:v>
                </c:pt>
                <c:pt idx="2">
                  <c:v>Person</c:v>
                </c:pt>
                <c:pt idx="3">
                  <c:v>Person</c:v>
                </c:pt>
                <c:pt idx="4">
                  <c:v>Person</c:v>
                </c:pt>
                <c:pt idx="5">
                  <c:v>Person</c:v>
                </c:pt>
                <c:pt idx="6">
                  <c:v>Person</c:v>
                </c:pt>
                <c:pt idx="7">
                  <c:v>Person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FE-4E46-8B93-EEF193E7C50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79"/>
              </a:solidFill>
            </c:spPr>
            <c:extLst>
              <c:ext xmlns:c16="http://schemas.microsoft.com/office/drawing/2014/chart" uri="{C3380CC4-5D6E-409C-BE32-E72D297353CC}">
                <c16:uniqueId val="{00000001-09C4-4A67-B164-C127E3A704DE}"/>
              </c:ext>
            </c:extLst>
          </c:dPt>
          <c:dPt>
            <c:idx val="1"/>
            <c:bubble3D val="0"/>
            <c:spPr>
              <a:solidFill>
                <a:srgbClr val="FF8FDA"/>
              </a:solidFill>
            </c:spPr>
            <c:extLst>
              <c:ext xmlns:c16="http://schemas.microsoft.com/office/drawing/2014/chart" uri="{C3380CC4-5D6E-409C-BE32-E72D297353CC}">
                <c16:uniqueId val="{00000003-09C4-4A67-B164-C127E3A704D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9C4-4A67-B164-C127E3A704DE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9C4-4A67-B164-C127E3A704D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09C4-4A67-B164-C127E3A704DE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09C4-4A67-B164-C127E3A704DE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09C4-4A67-B164-C127E3A704DE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09C4-4A67-B164-C127E3A704DE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Person</c:v>
                </c:pt>
                <c:pt idx="1">
                  <c:v>Person</c:v>
                </c:pt>
                <c:pt idx="2">
                  <c:v>Person</c:v>
                </c:pt>
                <c:pt idx="3">
                  <c:v>Person</c:v>
                </c:pt>
                <c:pt idx="4">
                  <c:v>Person</c:v>
                </c:pt>
                <c:pt idx="5">
                  <c:v>Person</c:v>
                </c:pt>
                <c:pt idx="6">
                  <c:v>Person</c:v>
                </c:pt>
                <c:pt idx="7">
                  <c:v>Person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12.5</c:v>
                </c:pt>
                <c:pt idx="7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9C4-4A67-B164-C127E3A704D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82F-4D1F-9B3A-90F01BC6CFD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682F-4D1F-9B3A-90F01BC6CFD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682F-4D1F-9B3A-90F01BC6CFD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682F-4D1F-9B3A-90F01BC6CFD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682F-4D1F-9B3A-90F01BC6CFD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682F-4D1F-9B3A-90F01BC6CFD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682F-4D1F-9B3A-90F01BC6CFD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682F-4D1F-9B3A-90F01BC6CFD9}"/>
              </c:ext>
            </c:extLst>
          </c:dPt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2F-4D1F-9B3A-90F01BC6CFD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C57-4059-9FD1-31DC062E625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EC57-4059-9FD1-31DC062E625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EC57-4059-9FD1-31DC062E625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EC57-4059-9FD1-31DC062E625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EC57-4059-9FD1-31DC062E625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EC57-4059-9FD1-31DC062E625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EC57-4059-9FD1-31DC062E625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EC57-4059-9FD1-31DC062E6258}"/>
              </c:ext>
            </c:extLst>
          </c:dPt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C57-4059-9FD1-31DC062E625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1DA-4901-9C27-44A4059BB38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1DA-4901-9C27-44A4059BB385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1DA-4901-9C27-44A4059BB38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81DA-4901-9C27-44A4059BB38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81DA-4901-9C27-44A4059BB38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81DA-4901-9C27-44A4059BB38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81DA-4901-9C27-44A4059BB38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A-81DA-4901-9C27-44A4059BB385}"/>
              </c:ext>
            </c:extLst>
          </c:dPt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1DA-4901-9C27-44A4059BB38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CF8-4A19-8600-B0F68D8DCD3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CF8-4A19-8600-B0F68D8DCD3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CF8-4A19-8600-B0F68D8DCD3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CF8-4A19-8600-B0F68D8DCD3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CF8-4A19-8600-B0F68D8DCD3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1CF8-4A19-8600-B0F68D8DCD3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1CF8-4A19-8600-B0F68D8DCD3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1CF8-4A19-8600-B0F68D8DCD3E}"/>
              </c:ext>
            </c:extLst>
          </c:dPt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F8-4A19-8600-B0F68D8DCD3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0.69811</cdr:x>
      <cdr:y>0.33672</cdr:y>
    </cdr:from>
    <cdr:to>
      <cdr:x>1</cdr:x>
      <cdr:y>0.52192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1524000"/>
          <a:ext cx="1219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{skinny} jeans solid" pitchFamily="2" charset="0"/>
            </a:rPr>
            <a:t>1 person</a:t>
          </a:r>
        </a:p>
        <a:p xmlns:a="http://schemas.openxmlformats.org/drawingml/2006/main">
          <a:r>
            <a:rPr lang="en-US" sz="1800" dirty="0" smtClean="0">
              <a:latin typeface="{skinny} jeans solid" pitchFamily="2" charset="0"/>
            </a:rPr>
            <a:t>1 vote</a:t>
          </a:r>
          <a:endParaRPr lang="en-US" sz="1800" dirty="0">
            <a:latin typeface="{skinny} jeans solid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0.69811</cdr:x>
      <cdr:y>0.33672</cdr:y>
    </cdr:from>
    <cdr:to>
      <cdr:x>1</cdr:x>
      <cdr:y>0.52192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1524000"/>
          <a:ext cx="12192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{skinny} jeans solid" pitchFamily="2" charset="0"/>
            </a:rPr>
            <a:t>1 person</a:t>
          </a:r>
        </a:p>
        <a:p xmlns:a="http://schemas.openxmlformats.org/drawingml/2006/main">
          <a:r>
            <a:rPr lang="en-US" sz="1800" dirty="0" smtClean="0">
              <a:latin typeface="{skinny} jeans solid" pitchFamily="2" charset="0"/>
            </a:rPr>
            <a:t>1 vote</a:t>
          </a:r>
          <a:endParaRPr lang="en-US" sz="1800" dirty="0">
            <a:latin typeface="{skinny} jeans solid" pitchFamily="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0.51248</cdr:x>
      <cdr:y>0.33672</cdr:y>
    </cdr:from>
    <cdr:to>
      <cdr:x>0.92757</cdr:x>
      <cdr:y>0.52192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9690" y="1523999"/>
          <a:ext cx="1676399" cy="838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latin typeface="{skinny} jeans solid" pitchFamily="2" charset="0"/>
            </a:rPr>
            <a:t>Legislative</a:t>
          </a:r>
          <a:endParaRPr lang="en-US" sz="2400" dirty="0">
            <a:latin typeface="{skinny} jeans solid" pitchFamily="2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0.51736</cdr:x>
      <cdr:y>0.33672</cdr:y>
    </cdr:from>
    <cdr:to>
      <cdr:x>0.93246</cdr:x>
      <cdr:y>0.52192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9418" y="1524000"/>
          <a:ext cx="1676399" cy="838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latin typeface="{skinny} jeans solid" pitchFamily="2" charset="0"/>
            </a:rPr>
            <a:t>Legislative</a:t>
          </a:r>
          <a:endParaRPr lang="en-US" sz="2400" dirty="0">
            <a:latin typeface="{skinny} jeans solid" pitchFamily="2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0.50122</cdr:x>
      <cdr:y>0.38591</cdr:y>
    </cdr:from>
    <cdr:to>
      <cdr:x>0.93922</cdr:x>
      <cdr:y>0.57111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4216" y="1746636"/>
          <a:ext cx="1768907" cy="838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latin typeface="{skinny} jeans solid" pitchFamily="2" charset="0"/>
            </a:rPr>
            <a:t>Legislative</a:t>
          </a:r>
          <a:endParaRPr lang="en-US" sz="2400" dirty="0">
            <a:latin typeface="{skinny} jeans solid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815D-9FA5-4A84-8913-A0AA37B029FE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BA76-7766-4694-8F3C-9B343A933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0BA76-7766-4694-8F3C-9B343A933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1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1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0839-F55B-4E13-B17D-E37DE69C126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9812F-6D02-4ACD-94EA-BE3105D9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MCDikASE4o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686800" cy="601979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3</a:t>
            </a:r>
            <a:r>
              <a:rPr lang="en-US" baseline="30000" dirty="0" smtClean="0">
                <a:solidFill>
                  <a:srgbClr val="7030A0"/>
                </a:solidFill>
              </a:rPr>
              <a:t>rd</a:t>
            </a:r>
            <a:r>
              <a:rPr lang="en-US" dirty="0" smtClean="0">
                <a:solidFill>
                  <a:srgbClr val="7030A0"/>
                </a:solidFill>
              </a:rPr>
              <a:t> Pd. Agenda: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1. Turn-in Bill of Rights Project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2. Constitutional Convention and Principles of Constitution Notes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3.Answer reflection question in Journal—grade check next time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2" y="1067095"/>
            <a:ext cx="7838095" cy="4723809"/>
          </a:xfrm>
          <a:prstGeom prst="rect">
            <a:avLst/>
          </a:prstGeom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815667" cy="46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Slave Trade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By 1787, some N states ban slave trade within their borders - argues that S should too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S says it will ruin their economy</a:t>
            </a:r>
          </a:p>
          <a:p>
            <a:pPr lvl="2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Compromise!!</a:t>
            </a:r>
          </a:p>
          <a:p>
            <a:pPr lvl="3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N agreed that congress would not outlaw slavery for 20 years</a:t>
            </a:r>
          </a:p>
          <a:p>
            <a:pPr marL="1371600" lvl="3" indent="0">
              <a:buNone/>
            </a:pPr>
            <a:r>
              <a:rPr lang="en-US" sz="4000" dirty="0">
                <a:solidFill>
                  <a:srgbClr val="7030A0"/>
                </a:solidFill>
                <a:latin typeface="Doctor Soos Bold" panose="02000500000000000000" pitchFamily="2" charset="0"/>
              </a:rPr>
              <a:t>	</a:t>
            </a: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after that, congress could regulate it</a:t>
            </a:r>
          </a:p>
          <a:p>
            <a:pPr lvl="3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N </a:t>
            </a:r>
            <a:r>
              <a:rPr lang="en-US" sz="4000" dirty="0">
                <a:solidFill>
                  <a:srgbClr val="7030A0"/>
                </a:solidFill>
                <a:latin typeface="Doctor Soos Bold" panose="02000500000000000000" pitchFamily="2" charset="0"/>
              </a:rPr>
              <a:t>agreed that no state could stop a fugitive slave from being returned to an owner who claimed him</a:t>
            </a:r>
          </a:p>
          <a:p>
            <a:endParaRPr lang="en-US" dirty="0" smtClean="0">
              <a:solidFill>
                <a:srgbClr val="7030A0"/>
              </a:solidFill>
              <a:latin typeface="Doctor Soos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Reflection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Question-answer in Journal will be a grade check next class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ctor Soos Bold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Why is the issue of slavery referred to as “unfinished business” after the Constitutional Convention</a:t>
            </a:r>
            <a:r>
              <a:rPr lang="en-US" sz="66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? Must support your answer</a:t>
            </a:r>
            <a:endParaRPr lang="en-US" sz="6600" dirty="0">
              <a:solidFill>
                <a:srgbClr val="7030A0"/>
              </a:solidFill>
              <a:latin typeface="Doctor Soos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33700" y="2667000"/>
            <a:ext cx="3086100" cy="2209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0850" y="333498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Constitution</a:t>
            </a:r>
            <a:endParaRPr lang="en-US" sz="4800" dirty="0">
              <a:solidFill>
                <a:schemeClr val="bg1"/>
              </a:solidFill>
              <a:latin typeface="Doctor Soos Bold" panose="020005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52" y="697005"/>
            <a:ext cx="2590800" cy="348643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552" y="90684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u="sng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Magna Carta &amp; English Bill of Rights</a:t>
            </a: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- Written declaration of citizen’s rights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3294353"/>
            <a:ext cx="2590800" cy="348643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3504188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u="sng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Enlightenment</a:t>
            </a:r>
          </a:p>
          <a:p>
            <a:pPr marL="225425" lvl="0" indent="-225425" algn="ctr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Recognizes natural rights</a:t>
            </a:r>
          </a:p>
          <a:p>
            <a:pPr marL="225425" lvl="0" indent="-225425" algn="ctr"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Separation of powers (branches)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70194" y="697005"/>
            <a:ext cx="5207758" cy="185325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0194" y="906840"/>
            <a:ext cx="5207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u="sng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Roman Republic</a:t>
            </a: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- representative </a:t>
            </a:r>
            <a:r>
              <a:rPr lang="en-US" sz="3200" dirty="0" err="1" smtClean="0">
                <a:solidFill>
                  <a:schemeClr val="bg1"/>
                </a:solidFill>
                <a:latin typeface="Doctor Soos Bold" panose="02000500000000000000" pitchFamily="2" charset="0"/>
              </a:rPr>
              <a:t>govt</a:t>
            </a:r>
            <a:endParaRPr lang="en-US" sz="3200" dirty="0" smtClean="0">
              <a:solidFill>
                <a:schemeClr val="bg1"/>
              </a:solidFill>
              <a:latin typeface="Doctor Soos Bold" panose="02000500000000000000" pitchFamily="2" charset="0"/>
            </a:endParaRPr>
          </a:p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- Citizens involved in </a:t>
            </a:r>
            <a:r>
              <a:rPr lang="en-US" sz="3200" dirty="0" err="1" smtClean="0">
                <a:solidFill>
                  <a:schemeClr val="bg1"/>
                </a:solidFill>
                <a:latin typeface="Doctor Soos Bold" panose="02000500000000000000" pitchFamily="2" charset="0"/>
              </a:rPr>
              <a:t>govt</a:t>
            </a:r>
            <a:endParaRPr lang="en-US" sz="3200" dirty="0" smtClean="0">
              <a:solidFill>
                <a:schemeClr val="bg1"/>
              </a:solidFill>
              <a:latin typeface="Doctor Soos Bold" panose="020005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" y="4927535"/>
            <a:ext cx="5886450" cy="185325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" y="5137370"/>
            <a:ext cx="58864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u="sng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American Experience</a:t>
            </a:r>
          </a:p>
          <a:p>
            <a:pPr marL="225425" lvl="0" indent="-225425" algn="ctr">
              <a:buFontTx/>
              <a:buChar char="-"/>
            </a:pPr>
            <a:r>
              <a:rPr lang="en-US" sz="30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Experience fighting for independence</a:t>
            </a:r>
          </a:p>
          <a:p>
            <a:pPr marL="225425" lvl="0" indent="-225425" algn="ctr">
              <a:buFontTx/>
              <a:buChar char="-"/>
            </a:pPr>
            <a:r>
              <a:rPr lang="en-US" sz="3000" dirty="0" smtClean="0">
                <a:solidFill>
                  <a:schemeClr val="bg1"/>
                </a:solidFill>
                <a:latin typeface="Doctor Soos Bold" panose="02000500000000000000" pitchFamily="2" charset="0"/>
              </a:rPr>
              <a:t>Struggle to form a strong central </a:t>
            </a:r>
            <a:r>
              <a:rPr lang="en-US" sz="3000" dirty="0" err="1" smtClean="0">
                <a:solidFill>
                  <a:schemeClr val="bg1"/>
                </a:solidFill>
                <a:latin typeface="Doctor Soos Bold" panose="02000500000000000000" pitchFamily="2" charset="0"/>
              </a:rPr>
              <a:t>govt</a:t>
            </a:r>
            <a:endParaRPr lang="en-US" sz="3000" dirty="0" smtClean="0">
              <a:solidFill>
                <a:schemeClr val="bg1"/>
              </a:solidFill>
              <a:latin typeface="Doctor Soos Bold" panose="02000500000000000000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 rot="18328873">
            <a:off x="3180535" y="4314962"/>
            <a:ext cx="1305484" cy="509505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7116063">
            <a:off x="5011316" y="2660343"/>
            <a:ext cx="1305484" cy="509505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12183306">
            <a:off x="5382260" y="4189105"/>
            <a:ext cx="1305484" cy="509505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rot="2411401">
            <a:off x="2353036" y="2791419"/>
            <a:ext cx="1305484" cy="509505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-8513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Ideas behind the Constitution</a:t>
            </a:r>
            <a:endParaRPr lang="en-US" sz="5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Eyes Wide Ope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rgbClr val="7030A0"/>
                </a:solidFill>
                <a:latin typeface="Doctor Soos Bold" panose="02000500000000000000" pitchFamily="2" charset="0"/>
              </a:rPr>
              <a:t>Why wasn’t the Bill of Rights originally in the US Constitution</a:t>
            </a:r>
            <a:r>
              <a:rPr lang="en-US" b="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?</a:t>
            </a:r>
            <a:br>
              <a:rPr lang="en-US" b="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</a:br>
            <a:r>
              <a:rPr lang="en-US" b="0" cap="none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By James </a:t>
            </a:r>
            <a:r>
              <a:rPr lang="en-US" b="0" cap="none" dirty="0" err="1" smtClean="0">
                <a:solidFill>
                  <a:srgbClr val="7030A0"/>
                </a:solidFill>
                <a:latin typeface="Doctor Soos Bold" panose="02000500000000000000" pitchFamily="2" charset="0"/>
              </a:rPr>
              <a:t>Coll</a:t>
            </a:r>
            <a:r>
              <a:rPr lang="en-US" b="0" cap="none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</a:t>
            </a:r>
            <a:endParaRPr lang="en-US" b="0" dirty="0">
              <a:solidFill>
                <a:srgbClr val="7030A0"/>
              </a:solidFill>
              <a:latin typeface="Doctor Soos Bold" panose="02000500000000000000" pitchFamily="2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18373" r="58247" b="17920"/>
          <a:stretch/>
        </p:blipFill>
        <p:spPr bwMode="auto">
          <a:xfrm>
            <a:off x="1743958" y="685800"/>
            <a:ext cx="5806912" cy="347849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880284" y="2773904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Click on Image for Video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Principles </a:t>
            </a:r>
            <a:br>
              <a:rPr lang="en-US" sz="72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of the Constitution</a:t>
            </a:r>
            <a:endParaRPr lang="en-US" sz="72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Federalism</a:t>
            </a:r>
            <a:endParaRPr lang="en-US" sz="66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5814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{skinny} jeans solid" pitchFamily="2" charset="0"/>
              </a:rPr>
              <a:t>d</a:t>
            </a: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ivision of power between the national government and the states</a:t>
            </a:r>
            <a:endParaRPr lang="en-US" sz="36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2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Federalism</a:t>
            </a:r>
            <a:endParaRPr lang="en-US" sz="66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pic>
        <p:nvPicPr>
          <p:cNvPr id="2050" name="Picture 2" descr="Image result for images of feder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73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Popular Sovereignty</a:t>
            </a:r>
            <a:endParaRPr lang="en-US" sz="54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657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the people have the power and use it by voting</a:t>
            </a:r>
            <a:endParaRPr lang="en-US" sz="36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Constitutional Convention</a:t>
            </a:r>
            <a:endParaRPr lang="en-US" sz="11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ctor Soos Bold" panose="02000500000000000000" pitchFamily="2" charset="0"/>
            </a:endParaRP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Popular Sovereignty</a:t>
            </a:r>
            <a:endParaRPr lang="en-US" sz="54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99" r="89899">
                        <a14:foregroundMark x1="33333" y1="20974" x2="33333" y2="20974"/>
                        <a14:foregroundMark x1="46667" y1="29213" x2="46667" y2="29213"/>
                        <a14:foregroundMark x1="31111" y1="38577" x2="31111" y2="38577"/>
                        <a14:foregroundMark x1="30909" y1="70787" x2="30909" y2="70787"/>
                        <a14:foregroundMark x1="30505" y1="73408" x2="30505" y2="73408"/>
                        <a14:foregroundMark x1="30303" y1="69663" x2="30303" y2="69663"/>
                        <a14:foregroundMark x1="30101" y1="61049" x2="30101" y2="61049"/>
                        <a14:foregroundMark x1="29899" y1="59925" x2="29899" y2="59925"/>
                        <a14:foregroundMark x1="29697" y1="57678" x2="29697" y2="57678"/>
                        <a14:foregroundMark x1="29495" y1="48315" x2="29495" y2="48315"/>
                        <a14:foregroundMark x1="52323" y1="44195" x2="52323" y2="44195"/>
                        <a14:foregroundMark x1="58182" y1="26592" x2="58182" y2="26592"/>
                        <a14:foregroundMark x1="49495" y1="17978" x2="49495" y2="17978"/>
                        <a14:foregroundMark x1="65657" y1="56554" x2="65657" y2="56554"/>
                        <a14:foregroundMark x1="63030" y1="70412" x2="63030" y2="70412"/>
                        <a14:foregroundMark x1="56162" y1="77528" x2="56162" y2="77528"/>
                        <a14:foregroundMark x1="49899" y1="62547" x2="49899" y2="62547"/>
                        <a14:foregroundMark x1="51515" y1="95506" x2="51515" y2="95506"/>
                        <a14:foregroundMark x1="63838" y1="97753" x2="63838" y2="97753"/>
                        <a14:foregroundMark x1="68081" y1="19850" x2="68081" y2="19850"/>
                        <a14:foregroundMark x1="29091" y1="52060" x2="29091" y2="52060"/>
                        <a14:foregroundMark x1="29495" y1="54682" x2="29495" y2="54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1" r="23306"/>
          <a:stretch/>
        </p:blipFill>
        <p:spPr bwMode="auto">
          <a:xfrm>
            <a:off x="4572000" y="3429000"/>
            <a:ext cx="2994863" cy="29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>
                        <a14:foregroundMark x1="21333" y1="38667" x2="21333" y2="38667"/>
                        <a14:backgroundMark x1="4000" y1="44000" x2="4000" y2="44000"/>
                        <a14:backgroundMark x1="9778" y1="44889" x2="9778" y2="44889"/>
                        <a14:backgroundMark x1="10667" y1="57333" x2="11111" y2="90222"/>
                        <a14:backgroundMark x1="23111" y1="29778" x2="11111" y2="20444"/>
                        <a14:backgroundMark x1="42222" y1="3111" x2="48889" y2="14667"/>
                        <a14:backgroundMark x1="38667" y1="25778" x2="38667" y2="25778"/>
                        <a14:backgroundMark x1="43556" y1="27111" x2="43556" y2="27111"/>
                        <a14:backgroundMark x1="62222" y1="28000" x2="62222" y2="28000"/>
                        <a14:backgroundMark x1="62222" y1="30667" x2="63111" y2="2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86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the people elect </a:t>
            </a:r>
            <a:r>
              <a:rPr lang="en-US" sz="3600" u="sng" dirty="0" smtClean="0">
                <a:solidFill>
                  <a:schemeClr val="bg1"/>
                </a:solidFill>
                <a:latin typeface="{skinny} jeans solid" pitchFamily="2" charset="0"/>
              </a:rPr>
              <a:t>rep</a:t>
            </a: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resentatives to work in government for them</a:t>
            </a:r>
            <a:endParaRPr lang="en-US" sz="36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u="sng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Rep</a:t>
            </a:r>
            <a:r>
              <a:rPr lang="en-US" sz="66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ublicanism</a:t>
            </a:r>
            <a:endParaRPr lang="en-US" sz="66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48400" y="3505200"/>
            <a:ext cx="838200" cy="838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Box 1"/>
          <p:cNvSpPr txBox="1"/>
          <p:nvPr/>
        </p:nvSpPr>
        <p:spPr>
          <a:xfrm>
            <a:off x="6057893" y="3505191"/>
            <a:ext cx="1219213" cy="83820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  <a:latin typeface="{skinny} jeans solid" pitchFamily="2" charset="0"/>
              </a:rPr>
              <a:t>Rep</a:t>
            </a:r>
            <a:endParaRPr lang="en-US" sz="28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u="sng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Rep</a:t>
            </a:r>
            <a:r>
              <a:rPr lang="en-US" sz="66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ublicanism</a:t>
            </a:r>
            <a:endParaRPr lang="en-US" sz="66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pic>
        <p:nvPicPr>
          <p:cNvPr id="4098" name="Picture 2" descr="https://d1ox703z8b11rg.cloudfront.net/uploads_image/334be296-66bf-48dc-9089-70db577ca02a/1696abc44685d4114f0918ff09d444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0405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Separation of Powers</a:t>
            </a:r>
            <a:endParaRPr lang="en-US" sz="54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267200" cy="422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the power of the government is separated between the 3 branches: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{skinny} jeans solid" pitchFamily="2" charset="0"/>
              </a:rPr>
              <a:t>Legislative</a:t>
            </a: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: Makes laws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F0"/>
                </a:solidFill>
                <a:latin typeface="{skinny} jeans solid" pitchFamily="2" charset="0"/>
              </a:rPr>
              <a:t>Executive</a:t>
            </a: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: Enforces laws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92D050"/>
                </a:solidFill>
                <a:latin typeface="{skinny} jeans solid" pitchFamily="2" charset="0"/>
              </a:rPr>
              <a:t>Judicial</a:t>
            </a: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: Interpret laws</a:t>
            </a:r>
            <a:endParaRPr lang="en-US" sz="36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019800" y="4495800"/>
            <a:ext cx="1371613" cy="8382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{skinny} jeans solid" pitchFamily="2" charset="0"/>
              </a:rPr>
              <a:t>Judicial</a:t>
            </a:r>
            <a:endParaRPr lang="en-US" sz="2400" dirty="0">
              <a:latin typeface="{skinny} jeans solid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049988" y="3124200"/>
            <a:ext cx="1655612" cy="8382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{skinny} jeans solid" pitchFamily="2" charset="0"/>
              </a:rPr>
              <a:t>Executive</a:t>
            </a:r>
            <a:endParaRPr lang="en-US" sz="2400" dirty="0">
              <a:latin typeface="{skinny} jeans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Separation of Powers</a:t>
            </a:r>
            <a:endParaRPr lang="en-US" sz="5400" dirty="0"/>
          </a:p>
        </p:txBody>
      </p:sp>
      <p:pic>
        <p:nvPicPr>
          <p:cNvPr id="5124" name="Picture 4" descr="https://o.quizlet.com/Qn6iOWfVSzXPWbGBp5p4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14418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Checks and Balances</a:t>
            </a:r>
            <a:endParaRPr lang="en-US" sz="54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5814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the branches of government have ways to keep the others in check</a:t>
            </a:r>
            <a:endParaRPr lang="en-US" sz="36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957454" y="4946052"/>
            <a:ext cx="1371613" cy="8382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{skinny} jeans solid" pitchFamily="2" charset="0"/>
              </a:rPr>
              <a:t>Judicial</a:t>
            </a:r>
            <a:endParaRPr lang="en-US" sz="2400" dirty="0">
              <a:latin typeface="{skinny} jeans solid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876800" y="3124200"/>
            <a:ext cx="1676400" cy="8382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{skinny} jeans solid" pitchFamily="2" charset="0"/>
              </a:rPr>
              <a:t>Executive</a:t>
            </a:r>
            <a:endParaRPr lang="en-US" sz="2400" dirty="0">
              <a:latin typeface="{skinny} jeans solid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 rot="9257882">
            <a:off x="5443572" y="3650386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988287">
            <a:off x="5791200" y="4413803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011382">
            <a:off x="6988309" y="4344049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2455236">
            <a:off x="7354163" y="3652611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6019800" y="2278786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6200000">
            <a:off x="6834927" y="2278786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Checks and Balances</a:t>
            </a:r>
            <a:endParaRPr lang="en-US" sz="5400" dirty="0"/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486400" cy="48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Limited Government</a:t>
            </a:r>
            <a:endParaRPr lang="en-US" sz="54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5052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there are limits to the power of government</a:t>
            </a:r>
            <a:endParaRPr lang="en-US" sz="36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957453" y="4526947"/>
            <a:ext cx="1371613" cy="8382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{skinny} jeans solid" pitchFamily="2" charset="0"/>
              </a:rPr>
              <a:t>Judicial</a:t>
            </a:r>
            <a:endParaRPr lang="en-US" sz="2400" dirty="0">
              <a:latin typeface="{skinny} jeans solid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049988" y="3316955"/>
            <a:ext cx="1655612" cy="83820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{skinny} jeans solid" pitchFamily="2" charset="0"/>
              </a:rPr>
              <a:t>Executive</a:t>
            </a:r>
            <a:endParaRPr lang="en-US" sz="2400" dirty="0">
              <a:latin typeface="{skinny} jeans solid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 rot="18137905">
            <a:off x="5180388" y="2691906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6414659" y="5023404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2329335">
            <a:off x="7605477" y="2631376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7396793">
            <a:off x="4523676" y="2273014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3288683">
            <a:off x="8131026" y="2024239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421601" y="5867400"/>
            <a:ext cx="457200" cy="60960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8454780">
            <a:off x="3379137" y="2273002"/>
            <a:ext cx="165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  <a:latin typeface="{skinny} jeans solid" pitchFamily="2" charset="0"/>
              </a:rPr>
              <a:t>Constitution</a:t>
            </a:r>
            <a:endParaRPr lang="en-US" dirty="0">
              <a:solidFill>
                <a:srgbClr val="FF00FF"/>
              </a:solidFill>
              <a:latin typeface="{skinny} jeans soli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413763">
            <a:off x="7856151" y="1732747"/>
            <a:ext cx="15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  <a:latin typeface="{skinny} jeans solid" pitchFamily="2" charset="0"/>
              </a:rPr>
              <a:t>Constitution</a:t>
            </a:r>
            <a:endParaRPr lang="en-US" dirty="0">
              <a:solidFill>
                <a:srgbClr val="FF00FF"/>
              </a:solidFill>
              <a:latin typeface="{skinny} jeans soli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6488668"/>
            <a:ext cx="150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FF"/>
                </a:solidFill>
                <a:latin typeface="{skinny} jeans solid" pitchFamily="2" charset="0"/>
              </a:rPr>
              <a:t>Constitution</a:t>
            </a:r>
            <a:endParaRPr lang="en-US" dirty="0">
              <a:solidFill>
                <a:srgbClr val="FF00FF"/>
              </a:solidFill>
              <a:latin typeface="{skinny} jeans soli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  <p:bldP spid="2" grpId="0" animBg="1"/>
      <p:bldP spid="9" grpId="0" animBg="1"/>
      <p:bldP spid="13" grpId="0" animBg="1"/>
      <p:bldP spid="14" grpId="0" animBg="1"/>
      <p:bldP spid="15" grpId="0" animBg="1"/>
      <p:bldP spid="16" grpId="0" animBg="1"/>
      <p:bldP spid="3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Limited Government</a:t>
            </a:r>
            <a:endParaRPr lang="en-US" sz="5400" dirty="0"/>
          </a:p>
        </p:txBody>
      </p:sp>
      <p:pic>
        <p:nvPicPr>
          <p:cNvPr id="819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38728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Individual Rights</a:t>
            </a:r>
            <a:endParaRPr lang="en-US" sz="5400" dirty="0">
              <a:solidFill>
                <a:schemeClr val="bg1"/>
              </a:solidFill>
              <a:latin typeface="Classroom Boredo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2672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{skinny} jeans solid" pitchFamily="2" charset="0"/>
              </a:rPr>
              <a:t>the rights and freedoms protected by the first 10 amendments (Bill of Rights)</a:t>
            </a:r>
            <a:endParaRPr lang="en-US" sz="3600" dirty="0">
              <a:solidFill>
                <a:schemeClr val="bg1"/>
              </a:solidFill>
              <a:latin typeface="{skinny} jeans solid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410200" y="2590800"/>
            <a:ext cx="2476500" cy="2857500"/>
            <a:chOff x="5410200" y="2590800"/>
            <a:chExt cx="2476500" cy="2857500"/>
          </a:xfrm>
        </p:grpSpPr>
        <p:pic>
          <p:nvPicPr>
            <p:cNvPr id="1028" name="Picture 4" descr="D:\Users\SAMANTHA.KEEN\AppData\Local\Microsoft\Windows\Temporary Internet Files\Content.IE5\OSH1N38Q\Coa_Illustration_Shield_Triangular_3.svg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590800"/>
              <a:ext cx="2476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486400" y="2971800"/>
              <a:ext cx="2362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Blackadder ITC" panose="04020505051007020D02" pitchFamily="82" charset="0"/>
                </a:rPr>
                <a:t>Bill of Rights</a:t>
              </a:r>
              <a:endParaRPr lang="en-US" sz="4400" dirty="0">
                <a:latin typeface="Blackadder ITC" panose="04020505051007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0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tabLst>
                <a:tab pos="228600" algn="l"/>
              </a:tabLst>
            </a:pPr>
            <a:r>
              <a:rPr lang="en-US" sz="44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May 25, 1787</a:t>
            </a:r>
          </a:p>
          <a:p>
            <a:r>
              <a:rPr lang="en-US" sz="4400" u="sng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Goal</a:t>
            </a:r>
            <a:r>
              <a:rPr lang="en-US" sz="44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: revise &amp; improve the Articles of Confederation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All but Rhode Island show up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55 delegates there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lassroom Boredom" panose="02000000000000000000" pitchFamily="2" charset="0"/>
              </a:rPr>
              <a:t>Individual Rights</a:t>
            </a:r>
            <a:endParaRPr lang="en-US" sz="5400" dirty="0"/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89478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914400"/>
            <a:ext cx="2438400" cy="56938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{skinny} jeans solid" pitchFamily="2" charset="0"/>
              </a:rPr>
              <a:t>Constitution</a:t>
            </a:r>
          </a:p>
          <a:p>
            <a:pPr algn="ctr"/>
            <a:r>
              <a:rPr lang="en-US" sz="1100" dirty="0" smtClean="0">
                <a:solidFill>
                  <a:srgbClr val="7030A0"/>
                </a:solidFill>
                <a:latin typeface="{skinny} jeans solid" pitchFamily="2" charset="0"/>
              </a:rPr>
              <a:t>“Supreme law of the land</a:t>
            </a:r>
            <a:r>
              <a:rPr lang="en-US" sz="1100" dirty="0" smtClean="0">
                <a:latin typeface="{skinny} jeans solid" pitchFamily="2" charset="0"/>
              </a:rPr>
              <a:t>.”</a:t>
            </a:r>
            <a:endParaRPr lang="en-US" sz="1100" dirty="0">
              <a:latin typeface="{skinny} jeans soli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505200"/>
            <a:ext cx="2438400" cy="55399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{skinny} jeans solid" pitchFamily="2" charset="0"/>
              </a:rPr>
              <a:t>Executive</a:t>
            </a:r>
          </a:p>
          <a:p>
            <a:pPr algn="ctr"/>
            <a:r>
              <a:rPr lang="en-US" sz="1100" dirty="0" smtClean="0">
                <a:solidFill>
                  <a:srgbClr val="7030A0"/>
                </a:solidFill>
                <a:latin typeface="{skinny} jeans solid" pitchFamily="2" charset="0"/>
              </a:rPr>
              <a:t>(enforce laws)</a:t>
            </a:r>
            <a:endParaRPr lang="en-US" sz="11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505200"/>
            <a:ext cx="2438400" cy="55399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{skinny} jeans solid" pitchFamily="2" charset="0"/>
              </a:rPr>
              <a:t>Judicial</a:t>
            </a:r>
          </a:p>
          <a:p>
            <a:pPr algn="ctr"/>
            <a:r>
              <a:rPr lang="en-US" sz="1100" dirty="0" smtClean="0">
                <a:solidFill>
                  <a:srgbClr val="7030A0"/>
                </a:solidFill>
                <a:latin typeface="{skinny} jeans solid" pitchFamily="2" charset="0"/>
              </a:rPr>
              <a:t>(interpret laws)</a:t>
            </a:r>
            <a:endParaRPr lang="en-US" sz="11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505200"/>
            <a:ext cx="2438400" cy="55399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{skinny} jeans solid" pitchFamily="2" charset="0"/>
              </a:rPr>
              <a:t>Legislative</a:t>
            </a:r>
          </a:p>
          <a:p>
            <a:pPr algn="ctr"/>
            <a:r>
              <a:rPr lang="en-US" sz="1100" dirty="0" smtClean="0">
                <a:solidFill>
                  <a:srgbClr val="7030A0"/>
                </a:solidFill>
                <a:latin typeface="{skinny} jeans solid" pitchFamily="2" charset="0"/>
              </a:rPr>
              <a:t>(pass laws)</a:t>
            </a:r>
            <a:endParaRPr lang="en-US" sz="11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2438400" cy="861774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{skinny} jeans solid" pitchFamily="2" charset="0"/>
              </a:rPr>
              <a:t>House of Representatives</a:t>
            </a:r>
          </a:p>
          <a:p>
            <a:pPr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{skinny} jeans solid" pitchFamily="2" charset="0"/>
              </a:rPr>
              <a:t>435, elected from states 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{skinny} jeans solid" pitchFamily="2" charset="0"/>
              </a:rPr>
              <a:t>based on population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{skinny} jeans solid" pitchFamily="2" charset="0"/>
              </a:rPr>
              <a:t>Leader: Speaker of the House</a:t>
            </a:r>
            <a:endParaRPr lang="en-US" sz="12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638800"/>
            <a:ext cx="2438400" cy="677108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{skinny} jeans solid" pitchFamily="2" charset="0"/>
              </a:rPr>
              <a:t>Senate</a:t>
            </a:r>
          </a:p>
          <a:p>
            <a:pPr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{skinny} jeans solid" pitchFamily="2" charset="0"/>
              </a:rPr>
              <a:t>100, two from each state</a:t>
            </a:r>
          </a:p>
          <a:p>
            <a:pPr algn="ctr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{skinny} jeans solid" pitchFamily="2" charset="0"/>
              </a:rPr>
              <a:t>Leader: Majority Leader</a:t>
            </a:r>
            <a:endParaRPr lang="en-US" sz="12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419600"/>
            <a:ext cx="2438400" cy="52322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{skinny} jeans solid" pitchFamily="2" charset="0"/>
              </a:rPr>
              <a:t>President &amp; </a:t>
            </a:r>
          </a:p>
          <a:p>
            <a:pPr algn="ctr"/>
            <a:r>
              <a:rPr lang="en-US" sz="1400" dirty="0" smtClean="0">
                <a:solidFill>
                  <a:srgbClr val="7030A0"/>
                </a:solidFill>
                <a:latin typeface="{skinny} jeans solid" pitchFamily="2" charset="0"/>
              </a:rPr>
              <a:t>Vice-President</a:t>
            </a:r>
            <a:endParaRPr lang="en-US" sz="12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334000"/>
            <a:ext cx="2438400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{skinny} jeans solid" pitchFamily="2" charset="0"/>
              </a:rPr>
              <a:t>Cabinet</a:t>
            </a:r>
            <a:endParaRPr lang="en-US" sz="12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419600"/>
            <a:ext cx="2438400" cy="49244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{skinny} jeans solid" pitchFamily="2" charset="0"/>
              </a:rPr>
              <a:t>Supreme Court</a:t>
            </a:r>
          </a:p>
          <a:p>
            <a:pPr algn="ctr">
              <a:buFont typeface="Arial" pitchFamily="34" charset="0"/>
              <a:buChar char="•"/>
            </a:pPr>
            <a:r>
              <a:rPr lang="en-US" sz="1200" dirty="0">
                <a:solidFill>
                  <a:srgbClr val="7030A0"/>
                </a:solidFill>
                <a:latin typeface="{skinny} jeans solid" pitchFamily="2" charset="0"/>
              </a:rPr>
              <a:t>9 judges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257800"/>
            <a:ext cx="2438400" cy="3077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{skinny} jeans solid" pitchFamily="2" charset="0"/>
              </a:rPr>
              <a:t>Federal &amp; Appellate Courts</a:t>
            </a:r>
            <a:endParaRPr lang="en-US" sz="1200" dirty="0">
              <a:solidFill>
                <a:srgbClr val="7030A0"/>
              </a:solidFill>
              <a:latin typeface="{skinny} jeans solid" pitchFamily="2" charset="0"/>
            </a:endParaRPr>
          </a:p>
        </p:txBody>
      </p:sp>
      <p:cxnSp>
        <p:nvCxnSpPr>
          <p:cNvPr id="16" name="Straight Connector 15"/>
          <p:cNvCxnSpPr>
            <a:stCxn id="5" idx="2"/>
            <a:endCxn id="8" idx="0"/>
          </p:cNvCxnSpPr>
          <p:nvPr/>
        </p:nvCxnSpPr>
        <p:spPr>
          <a:xfrm rot="5400000">
            <a:off x="1999194" y="1008593"/>
            <a:ext cx="2021413" cy="2971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2"/>
            <a:endCxn id="6" idx="0"/>
          </p:cNvCxnSpPr>
          <p:nvPr/>
        </p:nvCxnSpPr>
        <p:spPr>
          <a:xfrm rot="5400000">
            <a:off x="3485094" y="2494493"/>
            <a:ext cx="2021413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7" idx="0"/>
          </p:cNvCxnSpPr>
          <p:nvPr/>
        </p:nvCxnSpPr>
        <p:spPr>
          <a:xfrm rot="16200000" flipH="1">
            <a:off x="4970994" y="1008593"/>
            <a:ext cx="2021413" cy="2971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2"/>
            <a:endCxn id="9" idx="0"/>
          </p:cNvCxnSpPr>
          <p:nvPr/>
        </p:nvCxnSpPr>
        <p:spPr>
          <a:xfrm rot="5400000">
            <a:off x="1343799" y="4239399"/>
            <a:ext cx="360402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0" idx="0"/>
          </p:cNvCxnSpPr>
          <p:nvPr/>
        </p:nvCxnSpPr>
        <p:spPr>
          <a:xfrm rot="5400000">
            <a:off x="1345287" y="5460087"/>
            <a:ext cx="357426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11" idx="0"/>
          </p:cNvCxnSpPr>
          <p:nvPr/>
        </p:nvCxnSpPr>
        <p:spPr>
          <a:xfrm rot="5400000">
            <a:off x="4315599" y="4239399"/>
            <a:ext cx="360402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2"/>
            <a:endCxn id="12" idx="0"/>
          </p:cNvCxnSpPr>
          <p:nvPr/>
        </p:nvCxnSpPr>
        <p:spPr>
          <a:xfrm rot="5400000">
            <a:off x="4300210" y="5138410"/>
            <a:ext cx="39118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2"/>
            <a:endCxn id="13" idx="0"/>
          </p:cNvCxnSpPr>
          <p:nvPr/>
        </p:nvCxnSpPr>
        <p:spPr>
          <a:xfrm rot="5400000">
            <a:off x="7287399" y="4239399"/>
            <a:ext cx="360402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2"/>
            <a:endCxn id="14" idx="0"/>
          </p:cNvCxnSpPr>
          <p:nvPr/>
        </p:nvCxnSpPr>
        <p:spPr>
          <a:xfrm rot="5400000">
            <a:off x="7294722" y="5084921"/>
            <a:ext cx="345757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chicago.indymedia.org/usermedia/image/9/legislative-executive-judicialfirst2.jpg"/>
          <p:cNvPicPr>
            <a:picLocks noChangeAspect="1" noChangeArrowheads="1"/>
          </p:cNvPicPr>
          <p:nvPr/>
        </p:nvPicPr>
        <p:blipFill>
          <a:blip r:embed="rId2" cstate="print"/>
          <a:srcRect t="49709" r="71619" b="9903"/>
          <a:stretch>
            <a:fillRect/>
          </a:stretch>
        </p:blipFill>
        <p:spPr bwMode="auto">
          <a:xfrm>
            <a:off x="3807177" y="2133914"/>
            <a:ext cx="1400449" cy="1255575"/>
          </a:xfrm>
          <a:prstGeom prst="rect">
            <a:avLst/>
          </a:prstGeom>
          <a:noFill/>
        </p:spPr>
      </p:pic>
      <p:pic>
        <p:nvPicPr>
          <p:cNvPr id="53" name="Picture 2" descr="http://chicago.indymedia.org/usermedia/image/9/legislative-executive-judicialfirst2.jpg"/>
          <p:cNvPicPr>
            <a:picLocks noChangeAspect="1" noChangeArrowheads="1"/>
          </p:cNvPicPr>
          <p:nvPr/>
        </p:nvPicPr>
        <p:blipFill>
          <a:blip r:embed="rId2" cstate="print"/>
          <a:srcRect l="34253" t="49709" r="36387" b="8350"/>
          <a:stretch>
            <a:fillRect/>
          </a:stretch>
        </p:blipFill>
        <p:spPr bwMode="auto">
          <a:xfrm>
            <a:off x="835378" y="2125133"/>
            <a:ext cx="1448741" cy="1303867"/>
          </a:xfrm>
          <a:prstGeom prst="rect">
            <a:avLst/>
          </a:prstGeom>
          <a:noFill/>
        </p:spPr>
      </p:pic>
      <p:pic>
        <p:nvPicPr>
          <p:cNvPr id="54" name="Picture 2" descr="http://chicago.indymedia.org/usermedia/image/9/legislative-executive-judicialfirst2.jpg"/>
          <p:cNvPicPr>
            <a:picLocks noChangeAspect="1" noChangeArrowheads="1"/>
          </p:cNvPicPr>
          <p:nvPr/>
        </p:nvPicPr>
        <p:blipFill>
          <a:blip r:embed="rId2" cstate="print"/>
          <a:srcRect l="67527" t="49709" r="3113" b="8350"/>
          <a:stretch>
            <a:fillRect/>
          </a:stretch>
        </p:blipFill>
        <p:spPr bwMode="auto">
          <a:xfrm>
            <a:off x="6705600" y="2133600"/>
            <a:ext cx="1397000" cy="1257300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1219200" y="152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Title your journal page </a:t>
            </a:r>
            <a:r>
              <a:rPr lang="en-US" sz="2000" i="1" dirty="0" smtClean="0">
                <a:solidFill>
                  <a:srgbClr val="7030A0"/>
                </a:solidFill>
              </a:rPr>
              <a:t>Branches of Government</a:t>
            </a:r>
            <a:r>
              <a:rPr lang="en-US" sz="2000" dirty="0" smtClean="0">
                <a:solidFill>
                  <a:srgbClr val="7030A0"/>
                </a:solidFill>
              </a:rPr>
              <a:t>. Copy the chart below into your journal.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ec.l.thumbs.canstockphoto.com/canstock6662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83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Important people: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George Washington</a:t>
            </a:r>
          </a:p>
          <a:p>
            <a:pPr marL="914400" lvl="2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    President of the Convention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Alexander Hamilton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	     delegate from NY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James Madison</a:t>
            </a:r>
          </a:p>
          <a:p>
            <a:pPr marL="914400" lvl="2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    “Father of the Constitution”</a:t>
            </a:r>
          </a:p>
        </p:txBody>
      </p:sp>
    </p:spTree>
    <p:extLst>
      <p:ext uri="{BB962C8B-B14F-4D97-AF65-F5344CB8AC3E}">
        <p14:creationId xmlns:p14="http://schemas.microsoft.com/office/powerpoint/2010/main" val="41319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Realized they couldn’t improve the Articles, so they started from scratch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Arguments start between big and little states</a:t>
            </a:r>
          </a:p>
          <a:p>
            <a:endParaRPr lang="en-US" sz="4000" dirty="0" smtClean="0">
              <a:solidFill>
                <a:srgbClr val="7030A0"/>
              </a:solidFill>
              <a:latin typeface="Doctor Soos Bold" panose="02000500000000000000" pitchFamily="2" charset="0"/>
            </a:endParaRP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The Virginia Plan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By James Madison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Called for a strong central </a:t>
            </a:r>
            <a:r>
              <a:rPr lang="en-US" sz="4000" dirty="0" err="1" smtClean="0">
                <a:solidFill>
                  <a:srgbClr val="7030A0"/>
                </a:solidFill>
                <a:latin typeface="Doctor Soos Bold" panose="02000500000000000000" pitchFamily="2" charset="0"/>
              </a:rPr>
              <a:t>govt</a:t>
            </a:r>
            <a:endParaRPr lang="en-US" sz="4000" dirty="0" smtClean="0">
              <a:solidFill>
                <a:srgbClr val="7030A0"/>
              </a:solidFill>
              <a:latin typeface="Doctor Soos Bold" panose="02000500000000000000" pitchFamily="2" charset="0"/>
            </a:endParaRPr>
          </a:p>
          <a:p>
            <a:pPr lvl="2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Legislative --&gt; pass laws</a:t>
            </a:r>
          </a:p>
          <a:p>
            <a:pPr lvl="3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Have </a:t>
            </a:r>
            <a:r>
              <a:rPr lang="en-US" sz="4000" u="sng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two houses </a:t>
            </a: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(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bicameral</a:t>
            </a: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), seats by population</a:t>
            </a:r>
          </a:p>
          <a:p>
            <a:pPr lvl="2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Judicial --&gt; decide if laws are carried out properly</a:t>
            </a:r>
          </a:p>
          <a:p>
            <a:pPr lvl="2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Executive --&gt; execute laws</a:t>
            </a:r>
          </a:p>
        </p:txBody>
      </p:sp>
    </p:spTree>
    <p:extLst>
      <p:ext uri="{BB962C8B-B14F-4D97-AF65-F5344CB8AC3E}">
        <p14:creationId xmlns:p14="http://schemas.microsoft.com/office/powerpoint/2010/main" val="39302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The New Jersey Plan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Small states didn’t like the VA Plan b/c big states get more power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3 branches BUT the legislative branch have ONE house and ONE vote per state</a:t>
            </a:r>
          </a:p>
          <a:p>
            <a:pPr lvl="1"/>
            <a:r>
              <a:rPr lang="en-US" sz="4000" dirty="0" err="1" smtClean="0">
                <a:solidFill>
                  <a:srgbClr val="7030A0"/>
                </a:solidFill>
                <a:latin typeface="Doctor Soos Bold" panose="02000500000000000000" pitchFamily="2" charset="0"/>
              </a:rPr>
              <a:t>Natl</a:t>
            </a: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Doctor Soos Bold" panose="02000500000000000000" pitchFamily="2" charset="0"/>
              </a:rPr>
              <a:t>govt</a:t>
            </a: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could tax and regulate trade</a:t>
            </a:r>
          </a:p>
          <a:p>
            <a:endParaRPr lang="en-US" sz="4000" dirty="0" smtClean="0">
              <a:solidFill>
                <a:srgbClr val="7030A0"/>
              </a:solidFill>
              <a:latin typeface="Doctor Soos Bold" panose="02000500000000000000" pitchFamily="2" charset="0"/>
            </a:endParaRP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85000" lnSpcReduction="20000"/>
          </a:bodyPr>
          <a:lstStyle/>
          <a:p>
            <a:r>
              <a:rPr lang="en-US" sz="47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The Great Compromise</a:t>
            </a:r>
          </a:p>
          <a:p>
            <a:pPr lvl="1"/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Argued with no end in sight</a:t>
            </a:r>
          </a:p>
          <a:p>
            <a:pPr lvl="1"/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Roger Sherman form CT found a </a:t>
            </a:r>
            <a:r>
              <a:rPr lang="en-US" sz="47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compromise</a:t>
            </a:r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(agreement)</a:t>
            </a:r>
          </a:p>
          <a:p>
            <a:pPr lvl="2"/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Two-house legislature</a:t>
            </a:r>
          </a:p>
          <a:p>
            <a:pPr marL="1828800" lvl="3" indent="-457200">
              <a:buAutoNum type="arabicPeriod"/>
            </a:pPr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Lower house - House of Representatives</a:t>
            </a:r>
          </a:p>
          <a:p>
            <a:pPr marL="1828800" lvl="4" indent="0">
              <a:buNone/>
            </a:pPr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    by popular vote &amp; state    </a:t>
            </a:r>
          </a:p>
          <a:p>
            <a:pPr marL="1828800" lvl="4" indent="0">
              <a:buNone/>
            </a:pPr>
            <a:r>
              <a:rPr lang="en-US" sz="4700" dirty="0">
                <a:solidFill>
                  <a:srgbClr val="7030A0"/>
                </a:solidFill>
                <a:latin typeface="Doctor Soos Bold" panose="02000500000000000000" pitchFamily="2" charset="0"/>
              </a:rPr>
              <a:t> </a:t>
            </a:r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   population</a:t>
            </a:r>
          </a:p>
          <a:p>
            <a:pPr marL="1828800" lvl="3" indent="-457200">
              <a:buAutoNum type="arabicPeriod"/>
            </a:pPr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Upper house - Senate</a:t>
            </a:r>
          </a:p>
          <a:p>
            <a:pPr marL="1371600" lvl="3" indent="0">
              <a:buNone/>
            </a:pPr>
            <a:r>
              <a:rPr lang="en-US" sz="4700" dirty="0">
                <a:solidFill>
                  <a:srgbClr val="7030A0"/>
                </a:solidFill>
                <a:latin typeface="Doctor Soos Bold" panose="02000500000000000000" pitchFamily="2" charset="0"/>
              </a:rPr>
              <a:t>	</a:t>
            </a:r>
            <a:r>
              <a:rPr lang="en-US" sz="47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     2 regardless of population</a:t>
            </a:r>
          </a:p>
          <a:p>
            <a:pPr marL="0" indent="0">
              <a:buNone/>
            </a:pPr>
            <a:endParaRPr lang="en-US" sz="4000" dirty="0" smtClean="0">
              <a:solidFill>
                <a:srgbClr val="7030A0"/>
              </a:solidFill>
              <a:latin typeface="Doctor Soos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5715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Arguments between N &amp; S began</a:t>
            </a:r>
          </a:p>
          <a:p>
            <a:pPr lvl="1"/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ctor Soos Bold" panose="02000500000000000000" pitchFamily="2" charset="0"/>
              </a:rPr>
              <a:t>Three-Fifths Compromise</a:t>
            </a:r>
          </a:p>
          <a:p>
            <a:pPr lvl="2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South wanted the slave population to count towards their numbers in H of Rep</a:t>
            </a:r>
          </a:p>
          <a:p>
            <a:pPr lvl="2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North says no BUT want slave population to count for tax purposes</a:t>
            </a:r>
          </a:p>
          <a:p>
            <a:pPr lvl="3"/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Compromise!!</a:t>
            </a:r>
          </a:p>
          <a:p>
            <a:pPr marL="1371600" lvl="3" indent="0">
              <a:buNone/>
            </a:pPr>
            <a:r>
              <a:rPr lang="en-US" sz="4000" dirty="0">
                <a:solidFill>
                  <a:srgbClr val="7030A0"/>
                </a:solidFill>
                <a:latin typeface="Doctor Soos Bold" panose="02000500000000000000" pitchFamily="2" charset="0"/>
              </a:rPr>
              <a:t>	</a:t>
            </a:r>
            <a:r>
              <a:rPr lang="en-US" sz="4000" dirty="0" smtClean="0">
                <a:solidFill>
                  <a:srgbClr val="7030A0"/>
                </a:solidFill>
                <a:latin typeface="Doctor Soos Bold" panose="02000500000000000000" pitchFamily="2" charset="0"/>
              </a:rPr>
              <a:t>3/5 of state slave population count for taxes and representation</a:t>
            </a:r>
          </a:p>
          <a:p>
            <a:endParaRPr lang="en-US" sz="4000" dirty="0" smtClean="0">
              <a:solidFill>
                <a:srgbClr val="7030A0"/>
              </a:solidFill>
              <a:latin typeface="Doctor Soos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576</Words>
  <Application>Microsoft Office PowerPoint</Application>
  <PresentationFormat>On-screen Show (4:3)</PresentationFormat>
  <Paragraphs>133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{skinny} jeans solid</vt:lpstr>
      <vt:lpstr>AR CENA</vt:lpstr>
      <vt:lpstr>Arial</vt:lpstr>
      <vt:lpstr>Blackadder ITC</vt:lpstr>
      <vt:lpstr>Calibri</vt:lpstr>
      <vt:lpstr>Classroom Boredom</vt:lpstr>
      <vt:lpstr>Doctor Soos Bold</vt:lpstr>
      <vt:lpstr>KG Eyes Wide Open</vt:lpstr>
      <vt:lpstr>Office Theme</vt:lpstr>
      <vt:lpstr>3rd Pd. Agenda: 1. Turn-in Bill of Rights Project  2. Constitutional Convention and Principles of Constitution Notes 3.Answer reflection question in Journal—grade check next time</vt:lpstr>
      <vt:lpstr>Constitutional Convention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Question-answer in Journal will be a grade check next class</vt:lpstr>
      <vt:lpstr>PowerPoint Presentation</vt:lpstr>
      <vt:lpstr>Why wasn’t the Bill of Rights originally in the US Constitution? By James Coll </vt:lpstr>
      <vt:lpstr>Principles  of the Constitution</vt:lpstr>
      <vt:lpstr>Federalism</vt:lpstr>
      <vt:lpstr>Federalism</vt:lpstr>
      <vt:lpstr>Popular Sovereignty</vt:lpstr>
      <vt:lpstr>Popular Sovereignty</vt:lpstr>
      <vt:lpstr>PowerPoint Presentation</vt:lpstr>
      <vt:lpstr>PowerPoint Presentation</vt:lpstr>
      <vt:lpstr>Separation of Powers</vt:lpstr>
      <vt:lpstr>Separation of Powers</vt:lpstr>
      <vt:lpstr>Checks and Balances</vt:lpstr>
      <vt:lpstr>Checks and Balances</vt:lpstr>
      <vt:lpstr>Limited Government</vt:lpstr>
      <vt:lpstr>Limited Government</vt:lpstr>
      <vt:lpstr>Individual Rights</vt:lpstr>
      <vt:lpstr>Individual Rights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Convention</dc:title>
  <dc:creator>Keaton, Samantha</dc:creator>
  <cp:lastModifiedBy>Harris, Tyler</cp:lastModifiedBy>
  <cp:revision>18</cp:revision>
  <dcterms:created xsi:type="dcterms:W3CDTF">2017-10-05T16:39:51Z</dcterms:created>
  <dcterms:modified xsi:type="dcterms:W3CDTF">2018-10-08T19:14:21Z</dcterms:modified>
</cp:coreProperties>
</file>